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73" r:id="rId2"/>
    <p:sldId id="278" r:id="rId3"/>
    <p:sldId id="269" r:id="rId4"/>
    <p:sldId id="271" r:id="rId5"/>
    <p:sldId id="279" r:id="rId6"/>
    <p:sldId id="280" r:id="rId7"/>
    <p:sldId id="282" r:id="rId8"/>
    <p:sldId id="276" r:id="rId9"/>
    <p:sldId id="277" r:id="rId10"/>
    <p:sldId id="287" r:id="rId11"/>
    <p:sldId id="288" r:id="rId12"/>
    <p:sldId id="268" r:id="rId13"/>
    <p:sldId id="270" r:id="rId14"/>
    <p:sldId id="283" r:id="rId15"/>
    <p:sldId id="284" r:id="rId16"/>
    <p:sldId id="285" r:id="rId17"/>
    <p:sldId id="286" r:id="rId18"/>
    <p:sldId id="272" r:id="rId19"/>
    <p:sldId id="275" r:id="rId20"/>
    <p:sldId id="274" r:id="rId21"/>
  </p:sldIdLst>
  <p:sldSz cx="9906000" cy="6858000" type="A4"/>
  <p:notesSz cx="9906000" cy="6858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95" autoAdjust="0"/>
  </p:normalViewPr>
  <p:slideViewPr>
    <p:cSldViewPr>
      <p:cViewPr varScale="1">
        <p:scale>
          <a:sx n="85" d="100"/>
          <a:sy n="85" d="100"/>
        </p:scale>
        <p:origin x="1176" y="4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AF26F-73CD-41A5-9C6B-31ED1E951556}" type="datetimeFigureOut">
              <a:rPr lang="en-US" smtClean="0"/>
              <a:pPr/>
              <a:t>7/5/2017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514350"/>
            <a:ext cx="37147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CA5DB-5EA6-44D7-9416-340C54C81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4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5DB-5EA6-44D7-9416-340C54C81B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0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5DB-5EA6-44D7-9416-340C54C81B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4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5DB-5EA6-44D7-9416-340C54C81B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9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5DB-5EA6-44D7-9416-340C54C81B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1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5DB-5EA6-44D7-9416-340C54C81B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pPr/>
              <a:t>7/5/2017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1026" name="Picture 2" descr="D:\Users\asingh34\Desktop\Appbuilder Screenshots\Untitled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8504" y="1628800"/>
            <a:ext cx="5256584" cy="43924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393160" y="1595021"/>
            <a:ext cx="29523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Realtime Preview</a:t>
            </a:r>
          </a:p>
          <a:p>
            <a:r>
              <a:rPr lang="en-US" dirty="0" smtClean="0"/>
              <a:t>Appbuilder provides  you preview in multiple devices, and every change you make within the app will be shown instantaneously everywhere. 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Built with Bootstrap</a:t>
            </a:r>
          </a:p>
          <a:p>
            <a:r>
              <a:rPr lang="en-US" dirty="0" smtClean="0"/>
              <a:t>Appbuilder knows how to construct a responsive webpage with valid Bootstrap, HTML5 and CSS3. It currently supports Bootstrap 3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Capture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-27384"/>
            <a:ext cx="3704945" cy="864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2050" name="Picture 2" descr="D:\Users\asingh34\Desktop\Appbuilder Screenshots\1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1628800"/>
            <a:ext cx="5472608" cy="432048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393160" y="1844824"/>
            <a:ext cx="32403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HTML Code Preview</a:t>
            </a:r>
          </a:p>
          <a:p>
            <a:r>
              <a:rPr lang="en-US" dirty="0" smtClean="0"/>
              <a:t>Appbuilder allows you to view and copy the HTML 5 code generated from your design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JSON Code Preview</a:t>
            </a:r>
            <a:endParaRPr lang="en-US" dirty="0" smtClean="0"/>
          </a:p>
          <a:p>
            <a:r>
              <a:rPr lang="en-US" dirty="0" smtClean="0"/>
              <a:t>Appbuilder allows  you to view and copy the JSON structure generated from your design which can be used to export the webpage to other machines</a:t>
            </a:r>
            <a:endParaRPr lang="en-US" dirty="0"/>
          </a:p>
        </p:txBody>
      </p:sp>
      <p:pic>
        <p:nvPicPr>
          <p:cNvPr id="5" name="Picture 4" descr="Capture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-27384"/>
            <a:ext cx="3704945" cy="864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8430514" y="6488726"/>
            <a:ext cx="1104338" cy="23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9F958F"/>
                </a:solidFill>
                <a:latin typeface="LPKENA+Arial"/>
                <a:cs typeface="LPKENA+Arial"/>
              </a:rPr>
              <a:t>Blockchain  Introduction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69022" y="6686910"/>
            <a:ext cx="1949783" cy="199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9F958F"/>
                </a:solidFill>
                <a:latin typeface="LPKENA+Arial"/>
                <a:cs typeface="LPKENA+Arial"/>
              </a:rPr>
              <a:t>Copyright © Capgemini 2016. All Rights Reserved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575292" y="6670691"/>
            <a:ext cx="255444" cy="23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9F958F"/>
                </a:solidFill>
                <a:latin typeface="LPKENA+Arial"/>
                <a:cs typeface="LPKENA+Arial"/>
              </a:rPr>
              <a:t>13 </a:t>
            </a:r>
          </a:p>
        </p:txBody>
      </p:sp>
      <p:sp>
        <p:nvSpPr>
          <p:cNvPr id="7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9" name="Picture 8" descr="s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72" y="1412776"/>
            <a:ext cx="5760640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825208" y="1124744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Create App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05128" y="1484784"/>
            <a:ext cx="3528392" cy="678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 smtClean="0">
                <a:cs typeface="Arial" pitchFamily="34" charset="0"/>
              </a:rPr>
              <a:t>AppSwift</a:t>
            </a:r>
            <a:r>
              <a:rPr lang="en-US" sz="1400" dirty="0" smtClean="0">
                <a:cs typeface="Arial" pitchFamily="34" charset="0"/>
              </a:rPr>
              <a:t> is an </a:t>
            </a:r>
            <a:r>
              <a:rPr lang="en-US" sz="1400" dirty="0" err="1" smtClean="0">
                <a:cs typeface="Arial" pitchFamily="34" charset="0"/>
              </a:rPr>
              <a:t>accelarator</a:t>
            </a:r>
            <a:r>
              <a:rPr lang="en-US" sz="1400" dirty="0" smtClean="0">
                <a:cs typeface="Arial" pitchFamily="34" charset="0"/>
              </a:rPr>
              <a:t> used to develop quickly a modern web application using </a:t>
            </a:r>
            <a:r>
              <a:rPr lang="en-US" sz="1400" dirty="0" err="1" smtClean="0">
                <a:cs typeface="Arial" pitchFamily="34" charset="0"/>
              </a:rPr>
              <a:t>AngularJS</a:t>
            </a:r>
            <a:r>
              <a:rPr lang="en-US" sz="1400" dirty="0" smtClean="0">
                <a:cs typeface="Arial" pitchFamily="34" charset="0"/>
              </a:rPr>
              <a:t> and the Spring Framework.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cs typeface="Arial" pitchFamily="34" charset="0"/>
              </a:rPr>
              <a:t>It provides out-of-the-box auto-configured tooling </a:t>
            </a:r>
          </a:p>
          <a:p>
            <a:pPr>
              <a:lnSpc>
                <a:spcPct val="150000"/>
              </a:lnSpc>
            </a:pPr>
            <a:r>
              <a:rPr lang="en-US" sz="1400" dirty="0" err="1" smtClean="0">
                <a:cs typeface="Arial" pitchFamily="34" charset="0"/>
              </a:rPr>
              <a:t>Eg:Yeoman</a:t>
            </a:r>
            <a:r>
              <a:rPr lang="en-US" sz="1400" dirty="0" smtClean="0">
                <a:cs typeface="Arial" pitchFamily="34" charset="0"/>
              </a:rPr>
              <a:t> ,grunt ,gulp ,</a:t>
            </a:r>
            <a:r>
              <a:rPr lang="en-US" sz="1400" dirty="0" err="1" smtClean="0">
                <a:cs typeface="Arial" pitchFamily="34" charset="0"/>
              </a:rPr>
              <a:t>bowerSync</a:t>
            </a:r>
            <a:r>
              <a:rPr lang="en-US" sz="1400" dirty="0" smtClean="0">
                <a:cs typeface="Arial" pitchFamily="34" charset="0"/>
              </a:rPr>
              <a:t>, Maven, </a:t>
            </a:r>
            <a:r>
              <a:rPr lang="en-US" sz="1400" dirty="0" err="1" smtClean="0">
                <a:cs typeface="Arial" pitchFamily="34" charset="0"/>
              </a:rPr>
              <a:t>Gradle</a:t>
            </a:r>
            <a:r>
              <a:rPr lang="en-US" sz="1400" dirty="0" smtClean="0">
                <a:cs typeface="Arial" pitchFamily="34" charset="0"/>
              </a:rPr>
              <a:t> etc.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 smtClean="0">
                <a:cs typeface="Arial" pitchFamily="34" charset="0"/>
              </a:rPr>
              <a:t>On the server side:</a:t>
            </a:r>
          </a:p>
          <a:p>
            <a:pPr>
              <a:lnSpc>
                <a:spcPct val="150000"/>
              </a:lnSpc>
            </a:pPr>
            <a:r>
              <a:rPr lang="en-US" sz="1400" dirty="0" err="1" smtClean="0">
                <a:cs typeface="Arial" pitchFamily="34" charset="0"/>
              </a:rPr>
              <a:t>Eg.Spring</a:t>
            </a:r>
            <a:r>
              <a:rPr lang="en-US" sz="1400" dirty="0" smtClean="0">
                <a:cs typeface="Arial" pitchFamily="34" charset="0"/>
              </a:rPr>
              <a:t> boot, Spring Security, Metrics Monitoring, Spring </a:t>
            </a:r>
            <a:r>
              <a:rPr lang="en-US" sz="1400" dirty="0" err="1" smtClean="0">
                <a:cs typeface="Arial" pitchFamily="34" charset="0"/>
              </a:rPr>
              <a:t>Websocket</a:t>
            </a:r>
            <a:r>
              <a:rPr lang="en-US" sz="1400" dirty="0" smtClean="0">
                <a:cs typeface="Arial" pitchFamily="34" charset="0"/>
              </a:rPr>
              <a:t>, Spring Data JPA +Bean Validation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 smtClean="0">
                <a:cs typeface="Arial" pitchFamily="34" charset="0"/>
              </a:rPr>
              <a:t>On the client side:</a:t>
            </a:r>
          </a:p>
          <a:p>
            <a:pPr>
              <a:lnSpc>
                <a:spcPct val="150000"/>
              </a:lnSpc>
            </a:pPr>
            <a:r>
              <a:rPr lang="en-US" sz="1400" dirty="0" err="1" smtClean="0">
                <a:cs typeface="Arial" pitchFamily="34" charset="0"/>
              </a:rPr>
              <a:t>Eg</a:t>
            </a:r>
            <a:r>
              <a:rPr lang="en-US" sz="1400" dirty="0" smtClean="0">
                <a:cs typeface="Arial" pitchFamily="34" charset="0"/>
              </a:rPr>
              <a:t>. HTML5 Boilerplate, Twitter Bootstrap, </a:t>
            </a:r>
            <a:r>
              <a:rPr lang="en-US" sz="1400" dirty="0" err="1" smtClean="0">
                <a:cs typeface="Arial" pitchFamily="34" charset="0"/>
              </a:rPr>
              <a:t>AngularJS</a:t>
            </a:r>
            <a:r>
              <a:rPr lang="en-US" sz="1400" dirty="0" smtClean="0">
                <a:cs typeface="Arial" pitchFamily="34" charset="0"/>
              </a:rPr>
              <a:t>, Angular 2 (beta), Sass support for CSS design, Spring </a:t>
            </a:r>
            <a:r>
              <a:rPr lang="en-US" sz="1400" dirty="0" err="1" smtClean="0">
                <a:cs typeface="Arial" pitchFamily="34" charset="0"/>
              </a:rPr>
              <a:t>Websocket</a:t>
            </a:r>
            <a:endParaRPr lang="en-US" sz="14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endParaRPr lang="en-US" sz="1200" dirty="0"/>
          </a:p>
        </p:txBody>
      </p:sp>
      <p:pic>
        <p:nvPicPr>
          <p:cNvPr id="15" name="Picture 14" descr="AppSwift 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472" y="188640"/>
            <a:ext cx="381000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8430514" y="6488726"/>
            <a:ext cx="1104338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 err="1" smtClean="0">
                <a:solidFill>
                  <a:srgbClr val="9F958F"/>
                </a:solidFill>
                <a:latin typeface="LPKENA+Arial"/>
                <a:cs typeface="LPKENA+Arial"/>
              </a:rPr>
              <a:t>BlocchainIntrduction</a:t>
            </a:r>
            <a:r>
              <a:rPr sz="700" dirty="0" smtClean="0">
                <a:solidFill>
                  <a:srgbClr val="9F958F"/>
                </a:solidFill>
                <a:latin typeface="LPKENA+Arial"/>
                <a:cs typeface="LPKENA+Arial"/>
              </a:rPr>
              <a:t> </a:t>
            </a:r>
            <a:endParaRPr sz="700" dirty="0">
              <a:solidFill>
                <a:srgbClr val="9F958F"/>
              </a:solidFill>
              <a:latin typeface="LPKENA+Arial"/>
              <a:cs typeface="LPKENA+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69022" y="6686910"/>
            <a:ext cx="194978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9F958F"/>
                </a:solidFill>
                <a:latin typeface="LPKENA+Arial"/>
                <a:cs typeface="LPKENA+Arial"/>
              </a:rPr>
              <a:t>Copyright © </a:t>
            </a:r>
            <a:r>
              <a:rPr sz="600" dirty="0" err="1">
                <a:solidFill>
                  <a:srgbClr val="9F958F"/>
                </a:solidFill>
                <a:latin typeface="LPKENA+Arial"/>
                <a:cs typeface="LPKENA+Arial"/>
              </a:rPr>
              <a:t>Capgemini</a:t>
            </a:r>
            <a:r>
              <a:rPr sz="600" dirty="0">
                <a:solidFill>
                  <a:srgbClr val="9F958F"/>
                </a:solidFill>
                <a:latin typeface="LPKENA+Arial"/>
                <a:cs typeface="LPKENA+Arial"/>
              </a:rPr>
              <a:t> </a:t>
            </a:r>
            <a:r>
              <a:rPr sz="600" dirty="0" smtClean="0">
                <a:solidFill>
                  <a:srgbClr val="9F958F"/>
                </a:solidFill>
                <a:latin typeface="LPKENA+Arial"/>
                <a:cs typeface="LPKENA+Arial"/>
              </a:rPr>
              <a:t>2016 </a:t>
            </a:r>
            <a:r>
              <a:rPr sz="600" dirty="0">
                <a:solidFill>
                  <a:srgbClr val="9F958F"/>
                </a:solidFill>
                <a:latin typeface="LPKENA+Arial"/>
                <a:cs typeface="LPKENA+Arial"/>
              </a:rPr>
              <a:t>All Rights Reserved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575292" y="6670691"/>
            <a:ext cx="255444" cy="23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9F958F"/>
                </a:solidFill>
                <a:latin typeface="LPKENA+Arial"/>
                <a:cs typeface="LPKENA+Arial"/>
              </a:rPr>
              <a:t>13 </a:t>
            </a:r>
          </a:p>
        </p:txBody>
      </p:sp>
      <p:sp>
        <p:nvSpPr>
          <p:cNvPr id="6" name="object 1"/>
          <p:cNvSpPr/>
          <p:nvPr/>
        </p:nvSpPr>
        <p:spPr>
          <a:xfrm>
            <a:off x="0" y="-27384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7" name="Picture 6" descr="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2" y="1412776"/>
            <a:ext cx="5832648" cy="4743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49144" y="1412776"/>
            <a:ext cx="33843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/>
              <a:t>Pipeline Design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Pipeline Designer is a drag and drop interface where one can design CICD pipelines with out any hassle. </a:t>
            </a:r>
            <a:br>
              <a:rPr lang="en-US" sz="1400" dirty="0" smtClean="0"/>
            </a:br>
            <a:r>
              <a:rPr lang="en-US" sz="1400" dirty="0" smtClean="0"/>
              <a:t>Once pipeline is designed it can be deployed on to any Jenkins server  remotely.</a:t>
            </a:r>
          </a:p>
          <a:p>
            <a:pPr>
              <a:lnSpc>
                <a:spcPct val="150000"/>
              </a:lnSpc>
            </a:pP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b="1" dirty="0" smtClean="0"/>
              <a:t>Benefits: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/>
              <a:t>Real-time Visualization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/>
              <a:t> No scripting required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/>
              <a:t>Easy Upstream and Downstream management of jobs</a:t>
            </a:r>
            <a:br>
              <a:rPr lang="en-US" sz="1400" dirty="0" smtClean="0"/>
            </a:br>
            <a:r>
              <a:rPr lang="en-US" sz="1400" dirty="0" smtClean="0"/>
              <a:t>Prebuilt templates</a:t>
            </a:r>
            <a:endParaRPr lang="en-US" sz="1400" dirty="0">
              <a:cs typeface="Arial" pitchFamily="34" charset="0"/>
            </a:endParaRPr>
          </a:p>
        </p:txBody>
      </p:sp>
      <p:pic>
        <p:nvPicPr>
          <p:cNvPr id="9" name="Picture 8" descr="AppSwift 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72" y="188640"/>
            <a:ext cx="381000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7386"/>
            <a:ext cx="9906000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3" name="Picture 2" descr="ent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72" y="1484784"/>
            <a:ext cx="6624736" cy="465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969224" y="26064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Entity Designer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69224" y="1628800"/>
            <a:ext cx="2592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Here we can design the relationship between people, objects, places, concepts or events within the system.</a:t>
            </a: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We can add the entities with their fields and can set the inter relation.</a:t>
            </a: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One-to-many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Many-to-one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Many-to-many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One-to-one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We can choose from three databases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MySql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,Oracle &amp;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PostgreSchool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AppSwift 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472" y="188640"/>
            <a:ext cx="381000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3" name="Picture 2" descr="son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2" y="1484784"/>
            <a:ext cx="6696744" cy="4661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257256" y="1484784"/>
            <a:ext cx="24482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AppSwift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automatically injects the code in the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SonarQube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through which we can continuously monitor  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the code quality.</a:t>
            </a: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AppSwift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generates 13K lines of code with 2 days of code debt and 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these are default standards generated by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AppSwift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7" name="Picture 6" descr="sonarqub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72" y="116632"/>
            <a:ext cx="4057650" cy="764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27386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3" name="Picture 2" descr="cdo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2" y="1451649"/>
            <a:ext cx="6696744" cy="471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185248" y="1412776"/>
            <a:ext cx="2520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CDOE  is a complete integrated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DevOps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tool chain.</a:t>
            </a: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It is a set or combination of tools that aid in the delivery, development, and management of applications throughout the software development lifecycle.</a:t>
            </a: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Here we have end to end delivery from commit to production stage.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CDOE 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496" y="260648"/>
            <a:ext cx="1951220" cy="621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773652" y="260648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Cloud Hosted App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D:\AmrutaDhabale\screen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472" y="1412776"/>
            <a:ext cx="6768752" cy="460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85248" y="1700808"/>
            <a:ext cx="22322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After being through several process &amp; several accelerators mentioned in previous slides we will get our App on cloud </a:t>
            </a:r>
            <a:r>
              <a:rPr lang="en-US" sz="1600" smtClean="0">
                <a:latin typeface="Arial" pitchFamily="34" charset="0"/>
                <a:cs typeface="Arial" pitchFamily="34" charset="0"/>
              </a:rPr>
              <a:t>which will be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up </a:t>
            </a:r>
            <a:r>
              <a:rPr lang="en-US" sz="1600" smtClean="0">
                <a:latin typeface="Arial" pitchFamily="34" charset="0"/>
                <a:cs typeface="Arial" pitchFamily="34" charset="0"/>
              </a:rPr>
              <a:t>and running.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AppSwift 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72" y="188640"/>
            <a:ext cx="381000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4" name="Picture 3" descr="robo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3" y="44624"/>
            <a:ext cx="2376264" cy="836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472" y="1484784"/>
            <a:ext cx="9289032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Description:</a:t>
            </a:r>
          </a:p>
          <a:p>
            <a:r>
              <a:rPr lang="en-US" dirty="0" smtClean="0"/>
              <a:t>Unmanaged code when present in the codebase shows warnings which is observed most of the times. Commonly observed problems are:</a:t>
            </a:r>
          </a:p>
          <a:p>
            <a:r>
              <a:rPr lang="en-US" dirty="0" smtClean="0"/>
              <a:t>          -- un-formatted code</a:t>
            </a:r>
          </a:p>
          <a:p>
            <a:r>
              <a:rPr lang="en-US" dirty="0" smtClean="0"/>
              <a:t>          -- unused imports</a:t>
            </a:r>
          </a:p>
          <a:p>
            <a:r>
              <a:rPr lang="en-US" dirty="0" smtClean="0"/>
              <a:t>          -- unused variables</a:t>
            </a:r>
          </a:p>
          <a:p>
            <a:r>
              <a:rPr lang="en-US" dirty="0" smtClean="0"/>
              <a:t>          -- missing annotations that lead to warnings by JVM</a:t>
            </a:r>
          </a:p>
          <a:p>
            <a:r>
              <a:rPr lang="en-US" dirty="0" smtClean="0"/>
              <a:t>          -- missing serial version id</a:t>
            </a:r>
          </a:p>
          <a:p>
            <a:r>
              <a:rPr lang="en-US" dirty="0" smtClean="0"/>
              <a:t>To rectify the issues, “Automatic Code Quality Fix” is a must to ADC and hence ROBOQ plays a big role to automate the process.</a:t>
            </a:r>
          </a:p>
          <a:p>
            <a:r>
              <a:rPr lang="en-US" b="1" dirty="0" smtClean="0"/>
              <a:t>Technology Stack:</a:t>
            </a:r>
          </a:p>
          <a:p>
            <a:r>
              <a:rPr lang="en-US" dirty="0" smtClean="0"/>
              <a:t>Below technologies are used in creation of ROBOQ: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Java8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Eclipse Mars 4.5.0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Eclipse JDT/</a:t>
            </a:r>
            <a:r>
              <a:rPr lang="en-US" dirty="0" err="1" smtClean="0"/>
              <a:t>OSGi</a:t>
            </a:r>
            <a:r>
              <a:rPr lang="en-US" dirty="0" smtClean="0"/>
              <a:t> library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Dos scripting</a:t>
            </a:r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       	</a:t>
            </a:r>
          </a:p>
          <a:p>
            <a:endParaRPr lang="en-US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6" name="Picture 5" descr="robo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3" y="44624"/>
            <a:ext cx="2376264" cy="836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472" y="1484785"/>
            <a:ext cx="79208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Design Details: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       	</a:t>
            </a:r>
          </a:p>
          <a:p>
            <a:endParaRPr lang="en-US" b="1" dirty="0">
              <a:latin typeface="+mj-lt"/>
            </a:endParaRP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381000" y="2057400"/>
            <a:ext cx="8382000" cy="2438400"/>
            <a:chOff x="1495" y="9844"/>
            <a:chExt cx="9327" cy="3327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495" y="9844"/>
              <a:ext cx="9327" cy="33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365F91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658" y="9920"/>
              <a:ext cx="2160" cy="53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Eclipse Container</a:t>
              </a:r>
              <a:endParaRPr kumimoji="0" 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>
              <a:off x="1865" y="10902"/>
              <a:ext cx="1386" cy="1222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Activator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4135" y="10914"/>
              <a:ext cx="1386" cy="1222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Command Executer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71" y="10902"/>
              <a:ext cx="1386" cy="1222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dirty="0" smtClean="0">
                  <a:latin typeface="Calibri" pitchFamily="34" charset="0"/>
                  <a:cs typeface="Arial" pitchFamily="34" charset="0"/>
                </a:rPr>
                <a:t>Transform</a:t>
              </a:r>
              <a:endParaRPr lang="en-US" dirty="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8709" y="10902"/>
              <a:ext cx="1386" cy="1222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Java Transform Action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AutoShape 10"/>
            <p:cNvCxnSpPr>
              <a:cxnSpLocks noChangeShapeType="1"/>
            </p:cNvCxnSpPr>
            <p:nvPr/>
          </p:nvCxnSpPr>
          <p:spPr bwMode="auto">
            <a:xfrm>
              <a:off x="2509" y="10364"/>
              <a:ext cx="0" cy="5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6" name="AutoShape 11"/>
            <p:cNvCxnSpPr>
              <a:cxnSpLocks noChangeShapeType="1"/>
            </p:cNvCxnSpPr>
            <p:nvPr/>
          </p:nvCxnSpPr>
          <p:spPr bwMode="auto">
            <a:xfrm>
              <a:off x="3251" y="11476"/>
              <a:ext cx="88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12"/>
            <p:cNvCxnSpPr>
              <a:cxnSpLocks noChangeShapeType="1"/>
            </p:cNvCxnSpPr>
            <p:nvPr/>
          </p:nvCxnSpPr>
          <p:spPr bwMode="auto">
            <a:xfrm>
              <a:off x="5487" y="11476"/>
              <a:ext cx="88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13"/>
            <p:cNvCxnSpPr>
              <a:cxnSpLocks noChangeShapeType="1"/>
            </p:cNvCxnSpPr>
            <p:nvPr/>
          </p:nvCxnSpPr>
          <p:spPr bwMode="auto">
            <a:xfrm>
              <a:off x="7825" y="11476"/>
              <a:ext cx="88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9" name="TextBox 18"/>
          <p:cNvSpPr txBox="1"/>
          <p:nvPr/>
        </p:nvSpPr>
        <p:spPr>
          <a:xfrm>
            <a:off x="416496" y="4653136"/>
            <a:ext cx="92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ROBOQ</a:t>
            </a:r>
            <a:r>
              <a:rPr lang="en-US" dirty="0" smtClean="0"/>
              <a:t> is an Eclipse </a:t>
            </a:r>
            <a:r>
              <a:rPr lang="en-US" dirty="0" err="1" smtClean="0"/>
              <a:t>OSGi</a:t>
            </a:r>
            <a:r>
              <a:rPr lang="en-US" dirty="0" smtClean="0"/>
              <a:t> headless </a:t>
            </a:r>
            <a:r>
              <a:rPr lang="en-US" dirty="0" err="1" smtClean="0"/>
              <a:t>plugin</a:t>
            </a:r>
            <a:r>
              <a:rPr lang="en-US" dirty="0" smtClean="0"/>
              <a:t> that runs as an Eclipse Application to achieve the objective of automatic code quality fix.  To auto </a:t>
            </a:r>
            <a:r>
              <a:rPr lang="en-US" dirty="0" err="1" smtClean="0"/>
              <a:t>initiate,activator</a:t>
            </a:r>
            <a:r>
              <a:rPr lang="en-US" dirty="0" smtClean="0"/>
              <a:t> component is used which in-turn calls complete flow to correct java </a:t>
            </a:r>
            <a:r>
              <a:rPr lang="en-US" smtClean="0"/>
              <a:t>source files.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27386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pic>
        <p:nvPicPr>
          <p:cNvPr id="5" name="Picture 4" descr="logo_withblack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728864" cy="910405"/>
          </a:xfrm>
          <a:prstGeom prst="rect">
            <a:avLst/>
          </a:prstGeom>
        </p:spPr>
      </p:pic>
      <p:pic>
        <p:nvPicPr>
          <p:cNvPr id="8" name="Picture 7" descr="Screen 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412776"/>
            <a:ext cx="9906000" cy="49685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0872" y="25135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Log-In Screen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5710" y="0"/>
            <a:ext cx="99617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7386"/>
            <a:ext cx="9906000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pic>
        <p:nvPicPr>
          <p:cNvPr id="3" name="Picture 2" descr="logo_withblack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728864" cy="910405"/>
          </a:xfrm>
          <a:prstGeom prst="rect">
            <a:avLst/>
          </a:prstGeom>
        </p:spPr>
      </p:pic>
      <p:pic>
        <p:nvPicPr>
          <p:cNvPr id="4" name="Picture 3" descr="BDD Swif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0672" y="1268760"/>
            <a:ext cx="5800725" cy="3181350"/>
          </a:xfrm>
          <a:prstGeom prst="rect">
            <a:avLst/>
          </a:prstGeom>
          <a:effectLst>
            <a:outerShdw blurRad="50800" dist="50800" dir="16200000" sx="37000" sy="37000" algn="ctr" rotWithShape="0">
              <a:srgbClr val="000000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88504" y="4437112"/>
            <a:ext cx="8856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b="1" dirty="0" smtClean="0"/>
              <a:t>BDD</a:t>
            </a:r>
            <a:r>
              <a:rPr lang="en-US" dirty="0" smtClean="0"/>
              <a:t> which stands for </a:t>
            </a:r>
            <a:r>
              <a:rPr lang="en-US" b="1" dirty="0" smtClean="0"/>
              <a:t>Behavior Driven Development</a:t>
            </a:r>
            <a:r>
              <a:rPr lang="en-US" dirty="0" smtClean="0"/>
              <a:t> which is principally an idea about how software development should be managed by both business interests and technical insight.</a:t>
            </a:r>
          </a:p>
          <a:p>
            <a:pPr lvl="0">
              <a:buFont typeface="Arial" pitchFamily="34" charset="0"/>
              <a:buChar char="•"/>
            </a:pPr>
            <a:r>
              <a:rPr lang="en-US" b="1" dirty="0" err="1" smtClean="0"/>
              <a:t>BDDSwift</a:t>
            </a:r>
            <a:r>
              <a:rPr lang="en-US" b="1" dirty="0" smtClean="0"/>
              <a:t> </a:t>
            </a:r>
            <a:r>
              <a:rPr lang="en-US" dirty="0" smtClean="0"/>
              <a:t>helps in accelerating the process of gathering Business Requirements.</a:t>
            </a:r>
          </a:p>
          <a:p>
            <a:pPr lvl="0">
              <a:buFont typeface="Arial" pitchFamily="34" charset="0"/>
              <a:buChar char="•"/>
            </a:pPr>
            <a:r>
              <a:rPr lang="en-US" dirty="0" smtClean="0"/>
              <a:t>User Stories are written in </a:t>
            </a:r>
            <a:r>
              <a:rPr lang="en-US" b="1" dirty="0" smtClean="0"/>
              <a:t>Gherkin language</a:t>
            </a:r>
            <a:r>
              <a:rPr lang="en-US" dirty="0" smtClean="0"/>
              <a:t>( plain English like language) with</a:t>
            </a:r>
          </a:p>
          <a:p>
            <a:pPr lvl="0"/>
            <a:r>
              <a:rPr lang="en-US" dirty="0" smtClean="0"/>
              <a:t>  </a:t>
            </a:r>
            <a:r>
              <a:rPr lang="en-US" b="1" dirty="0" smtClean="0"/>
              <a:t>Given, When, Then</a:t>
            </a:r>
            <a:r>
              <a:rPr lang="en-US" dirty="0" smtClean="0"/>
              <a:t> constraints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5" name="Picture 4" descr="Main Scre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12776"/>
            <a:ext cx="9906000" cy="4896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2840" y="5013176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1600" dirty="0" smtClean="0"/>
              <a:t>Each feature file contains 5-20 scenarios.</a:t>
            </a:r>
          </a:p>
        </p:txBody>
      </p:sp>
      <p:pic>
        <p:nvPicPr>
          <p:cNvPr id="7" name="Picture 6" descr="logo_withblack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728864" cy="910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15" name="Picture 14" descr="logo_withblack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728864" cy="910405"/>
          </a:xfrm>
          <a:prstGeom prst="rect">
            <a:avLst/>
          </a:prstGeom>
        </p:spPr>
      </p:pic>
      <p:pic>
        <p:nvPicPr>
          <p:cNvPr id="16" name="Picture 15" descr="Screen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412776"/>
            <a:ext cx="9906000" cy="49685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00872" y="25135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Preview Feature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8" name="Picture 7" descr="Screen 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2" y="1484784"/>
            <a:ext cx="3816424" cy="4715696"/>
          </a:xfrm>
          <a:prstGeom prst="rect">
            <a:avLst/>
          </a:prstGeom>
        </p:spPr>
      </p:pic>
      <p:pic>
        <p:nvPicPr>
          <p:cNvPr id="12" name="Picture 11" descr="logo_withblack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728864" cy="9104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73080" y="414908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generate </a:t>
            </a:r>
            <a:r>
              <a:rPr lang="en-US" b="1" dirty="0" smtClean="0"/>
              <a:t>.java</a:t>
            </a:r>
            <a:r>
              <a:rPr lang="en-US" dirty="0" smtClean="0"/>
              <a:t> &amp; </a:t>
            </a:r>
            <a:r>
              <a:rPr lang="en-US" b="1" dirty="0" smtClean="0"/>
              <a:t>.feature file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48744" y="4365104"/>
            <a:ext cx="2664296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12840" y="5301208"/>
            <a:ext cx="2088232" cy="5040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45088" y="501317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be pushed to </a:t>
            </a:r>
            <a:r>
              <a:rPr lang="en-US" b="1" dirty="0" smtClean="0"/>
              <a:t>JIRA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4592960" y="1484784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After all the scenarios are written, go to </a:t>
            </a:r>
            <a:r>
              <a:rPr lang="en-US" dirty="0" err="1" smtClean="0"/>
              <a:t>MyProjects</a:t>
            </a:r>
            <a:r>
              <a:rPr lang="en-US" dirty="0" smtClean="0"/>
              <a:t> -&gt; name of the project -&gt; generate code.</a:t>
            </a:r>
          </a:p>
          <a:p>
            <a:pPr lvl="0">
              <a:buFont typeface="Arial" pitchFamily="34" charset="0"/>
              <a:buChar char="•"/>
            </a:pPr>
            <a:r>
              <a:rPr lang="en-US" dirty="0" smtClean="0"/>
              <a:t>A .java and .class file is generated for each feature where scenarios have been written in java style.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12" name="Picture 11" descr="logo_withblack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728864" cy="9104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2560" y="104344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.java file</a:t>
            </a:r>
            <a:endParaRPr lang="en-US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6537176" y="104344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.feature file</a:t>
            </a:r>
            <a:endParaRPr lang="en-US" u="sng" dirty="0"/>
          </a:p>
        </p:txBody>
      </p:sp>
      <p:pic>
        <p:nvPicPr>
          <p:cNvPr id="15" name="Picture 14" descr="Feature Fi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72" y="1412776"/>
            <a:ext cx="4608512" cy="4806874"/>
          </a:xfrm>
          <a:prstGeom prst="rect">
            <a:avLst/>
          </a:prstGeom>
        </p:spPr>
      </p:pic>
      <p:pic>
        <p:nvPicPr>
          <p:cNvPr id="16" name="Picture 15" descr="Feature Fi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9024" y="1340768"/>
            <a:ext cx="4104456" cy="4973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8430514" y="6488726"/>
            <a:ext cx="1104338" cy="23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9F958F"/>
                </a:solidFill>
                <a:latin typeface="LPKENA+Arial"/>
                <a:cs typeface="LPKENA+Arial"/>
              </a:rPr>
              <a:t>Blockchain  Introduction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69022" y="6686910"/>
            <a:ext cx="1949783" cy="199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9F958F"/>
                </a:solidFill>
                <a:latin typeface="LPKENA+Arial"/>
                <a:cs typeface="LPKENA+Arial"/>
              </a:rPr>
              <a:t>Copyright © Capgemini 2016. All Rights Reserved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575292" y="6670691"/>
            <a:ext cx="255444" cy="23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9F958F"/>
                </a:solidFill>
                <a:latin typeface="LPKENA+Arial"/>
                <a:cs typeface="LPKENA+Arial"/>
              </a:rPr>
              <a:t>13 </a:t>
            </a:r>
          </a:p>
        </p:txBody>
      </p:sp>
      <p:sp>
        <p:nvSpPr>
          <p:cNvPr id="7" name="object 1"/>
          <p:cNvSpPr/>
          <p:nvPr/>
        </p:nvSpPr>
        <p:spPr>
          <a:xfrm>
            <a:off x="0" y="0"/>
            <a:ext cx="9906000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6249144" y="1556792"/>
            <a:ext cx="3096344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Drag &amp; Drop HTML Design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Appbuilder</a:t>
            </a:r>
            <a:r>
              <a:rPr lang="en-US" dirty="0" smtClean="0"/>
              <a:t> is an accelerator that helps you build templates. It comes with a large number of built-in components, which you can drag and drop to assemble responsive web pages. It is built on top of the  AngularJs 1.4 and Bootstrap framework, which exports clean and semantic HTML. </a:t>
            </a:r>
          </a:p>
          <a:p>
            <a:pPr>
              <a:lnSpc>
                <a:spcPct val="150000"/>
              </a:lnSpc>
            </a:pPr>
            <a:endParaRPr lang="en-US" sz="1600" b="1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cs typeface="Arial" pitchFamily="34" charset="0"/>
            </a:endParaRPr>
          </a:p>
          <a:p>
            <a:endParaRPr lang="en-US" sz="1200" dirty="0"/>
          </a:p>
        </p:txBody>
      </p:sp>
      <p:pic>
        <p:nvPicPr>
          <p:cNvPr id="1026" name="Picture 2" descr="D:\Users\asingh34\Desktop\Appbuilder Screenshots\home 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488" y="1628800"/>
            <a:ext cx="5688632" cy="4320480"/>
          </a:xfrm>
          <a:prstGeom prst="rect">
            <a:avLst/>
          </a:prstGeom>
          <a:noFill/>
        </p:spPr>
      </p:pic>
      <p:pic>
        <p:nvPicPr>
          <p:cNvPr id="9" name="Picture 8" descr="Captur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" y="-27384"/>
            <a:ext cx="3704945" cy="864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"/>
            <a:ext cx="9906000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529064" y="1772816"/>
            <a:ext cx="417646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Drag &amp; Drop</a:t>
            </a:r>
          </a:p>
          <a:p>
            <a:r>
              <a:rPr lang="en-US" dirty="0" smtClean="0"/>
              <a:t>Appbuilder has Bootstrap components which can be nested in one another. </a:t>
            </a:r>
          </a:p>
          <a:p>
            <a:r>
              <a:rPr lang="en-US" dirty="0" smtClean="0"/>
              <a:t>It automatically generates HTML for you, which looks as if it was written by hand by an expert.</a:t>
            </a:r>
          </a:p>
          <a:p>
            <a:endParaRPr lang="en-US" dirty="0" smtClean="0"/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Create Your Own Components</a:t>
            </a:r>
          </a:p>
          <a:p>
            <a:r>
              <a:rPr lang="en-US" dirty="0" smtClean="0"/>
              <a:t>You can export pieces of your designs as custom templates, and have them ready to be dropped into any design you create.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D:\Users\asingh34\Desktop\Appbuilder Screenshots\Untitl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489" y="1772815"/>
            <a:ext cx="4896543" cy="4320481"/>
          </a:xfrm>
          <a:prstGeom prst="rect">
            <a:avLst/>
          </a:prstGeom>
          <a:noFill/>
        </p:spPr>
      </p:pic>
      <p:pic>
        <p:nvPicPr>
          <p:cNvPr id="6" name="Picture 5" descr="Captur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" y="-27384"/>
            <a:ext cx="3704945" cy="864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769</Words>
  <Application>Microsoft Office PowerPoint</Application>
  <PresentationFormat>A4 Paper (210x297 mm)</PresentationFormat>
  <Paragraphs>128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LPKENA+Arial</vt:lpstr>
      <vt:lpstr>Calibri</vt:lpstr>
      <vt:lpstr>Wingdings</vt:lpstr>
      <vt:lpstr>Arial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pcosite</dc:creator>
  <cp:lastModifiedBy>Kapoor, Vishal</cp:lastModifiedBy>
  <cp:revision>112</cp:revision>
  <dcterms:modified xsi:type="dcterms:W3CDTF">2017-07-05T07:44:27Z</dcterms:modified>
</cp:coreProperties>
</file>